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Proxima Nova"/>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ProximaNova-regular.fntdata"/><Relationship Id="rId10" Type="http://schemas.openxmlformats.org/officeDocument/2006/relationships/slide" Target="slides/slide6.xml"/><Relationship Id="rId13" Type="http://schemas.openxmlformats.org/officeDocument/2006/relationships/font" Target="fonts/ProximaNova-italic.fntdata"/><Relationship Id="rId12"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ProximaNov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Shape 11"/>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spcFirstLastPara="1" rIns="91425" wrap="square" tIns="91425"/>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Shape 16"/>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Shape 41"/>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spcBef>
                <a:spcPts val="0"/>
              </a:spcBef>
              <a:buNone/>
              <a:defRPr sz="1000">
                <a:solidFill>
                  <a:schemeClr val="dk1"/>
                </a:solidFill>
                <a:latin typeface="Proxima Nova"/>
                <a:ea typeface="Proxima Nova"/>
                <a:cs typeface="Proxima Nova"/>
                <a:sym typeface="Proxima Nova"/>
              </a:defRPr>
            </a:lvl1pPr>
            <a:lvl2pPr lvl="1" rtl="0" algn="r">
              <a:spcBef>
                <a:spcPts val="0"/>
              </a:spcBef>
              <a:buNone/>
              <a:defRPr sz="1000">
                <a:solidFill>
                  <a:schemeClr val="dk1"/>
                </a:solidFill>
                <a:latin typeface="Proxima Nova"/>
                <a:ea typeface="Proxima Nova"/>
                <a:cs typeface="Proxima Nova"/>
                <a:sym typeface="Proxima Nova"/>
              </a:defRPr>
            </a:lvl2pPr>
            <a:lvl3pPr lvl="2" rtl="0" algn="r">
              <a:spcBef>
                <a:spcPts val="0"/>
              </a:spcBef>
              <a:buNone/>
              <a:defRPr sz="1000">
                <a:solidFill>
                  <a:schemeClr val="dk1"/>
                </a:solidFill>
                <a:latin typeface="Proxima Nova"/>
                <a:ea typeface="Proxima Nova"/>
                <a:cs typeface="Proxima Nova"/>
                <a:sym typeface="Proxima Nova"/>
              </a:defRPr>
            </a:lvl3pPr>
            <a:lvl4pPr lvl="3" rtl="0" algn="r">
              <a:spcBef>
                <a:spcPts val="0"/>
              </a:spcBef>
              <a:buNone/>
              <a:defRPr sz="1000">
                <a:solidFill>
                  <a:schemeClr val="dk1"/>
                </a:solidFill>
                <a:latin typeface="Proxima Nova"/>
                <a:ea typeface="Proxima Nova"/>
                <a:cs typeface="Proxima Nova"/>
                <a:sym typeface="Proxima Nova"/>
              </a:defRPr>
            </a:lvl4pPr>
            <a:lvl5pPr lvl="4" rtl="0" algn="r">
              <a:spcBef>
                <a:spcPts val="0"/>
              </a:spcBef>
              <a:buNone/>
              <a:defRPr sz="1000">
                <a:solidFill>
                  <a:schemeClr val="dk1"/>
                </a:solidFill>
                <a:latin typeface="Proxima Nova"/>
                <a:ea typeface="Proxima Nova"/>
                <a:cs typeface="Proxima Nova"/>
                <a:sym typeface="Proxima Nova"/>
              </a:defRPr>
            </a:lvl5pPr>
            <a:lvl6pPr lvl="5" rtl="0" algn="r">
              <a:spcBef>
                <a:spcPts val="0"/>
              </a:spcBef>
              <a:buNone/>
              <a:defRPr sz="1000">
                <a:solidFill>
                  <a:schemeClr val="dk1"/>
                </a:solidFill>
                <a:latin typeface="Proxima Nova"/>
                <a:ea typeface="Proxima Nova"/>
                <a:cs typeface="Proxima Nova"/>
                <a:sym typeface="Proxima Nova"/>
              </a:defRPr>
            </a:lvl6pPr>
            <a:lvl7pPr lvl="6" rtl="0" algn="r">
              <a:spcBef>
                <a:spcPts val="0"/>
              </a:spcBef>
              <a:buNone/>
              <a:defRPr sz="1000">
                <a:solidFill>
                  <a:schemeClr val="dk1"/>
                </a:solidFill>
                <a:latin typeface="Proxima Nova"/>
                <a:ea typeface="Proxima Nova"/>
                <a:cs typeface="Proxima Nova"/>
                <a:sym typeface="Proxima Nova"/>
              </a:defRPr>
            </a:lvl7pPr>
            <a:lvl8pPr lvl="7" rtl="0" algn="r">
              <a:spcBef>
                <a:spcPts val="0"/>
              </a:spcBef>
              <a:buNone/>
              <a:defRPr sz="1000">
                <a:solidFill>
                  <a:schemeClr val="dk1"/>
                </a:solidFill>
                <a:latin typeface="Proxima Nova"/>
                <a:ea typeface="Proxima Nova"/>
                <a:cs typeface="Proxima Nova"/>
                <a:sym typeface="Proxima Nova"/>
              </a:defRPr>
            </a:lvl8pPr>
            <a:lvl9pPr lvl="8" rtl="0" algn="r">
              <a:spcBef>
                <a:spcPts val="0"/>
              </a:spcBef>
              <a:buNone/>
              <a:defRPr sz="1000">
                <a:solidFill>
                  <a:schemeClr val="dk1"/>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limate.nasa.gov/interactives/climate-time-machine" TargetMode="External"/><Relationship Id="rId4"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hyperlink" Target="https://www.solarpowerauthority.com/top-solar-compan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Shape 59"/>
          <p:cNvSpPr txBox="1"/>
          <p:nvPr>
            <p:ph type="ctrTitle"/>
          </p:nvPr>
        </p:nvSpPr>
        <p:spPr>
          <a:xfrm>
            <a:off x="311708" y="12522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a:spcBef>
                <a:spcPts val="0"/>
              </a:spcBef>
              <a:spcAft>
                <a:spcPts val="0"/>
              </a:spcAft>
              <a:buNone/>
            </a:pPr>
            <a:r>
              <a:rPr lang="en" sz="5800">
                <a:solidFill>
                  <a:srgbClr val="00FFFF"/>
                </a:solidFill>
              </a:rPr>
              <a:t>Solar Driveway</a:t>
            </a:r>
            <a:endParaRPr sz="5800">
              <a:solidFill>
                <a:srgbClr val="00FFFF"/>
              </a:solidFill>
            </a:endParaRPr>
          </a:p>
        </p:txBody>
      </p:sp>
      <p:sp>
        <p:nvSpPr>
          <p:cNvPr id="60" name="Shape 60"/>
          <p:cNvSpPr txBox="1"/>
          <p:nvPr>
            <p:ph idx="1" type="subTitle"/>
          </p:nvPr>
        </p:nvSpPr>
        <p:spPr>
          <a:xfrm>
            <a:off x="255300" y="2980750"/>
            <a:ext cx="8520600" cy="792600"/>
          </a:xfrm>
          <a:prstGeom prst="rect">
            <a:avLst/>
          </a:prstGeom>
          <a:noFill/>
        </p:spPr>
        <p:txBody>
          <a:bodyPr anchorCtr="0" anchor="t" bIns="91425" lIns="91425" spcFirstLastPara="1" rIns="91425" wrap="square" tIns="91425">
            <a:noAutofit/>
          </a:bodyPr>
          <a:lstStyle/>
          <a:p>
            <a:pPr indent="0" lvl="0" marL="0">
              <a:spcBef>
                <a:spcPts val="0"/>
              </a:spcBef>
              <a:spcAft>
                <a:spcPts val="0"/>
              </a:spcAft>
              <a:buNone/>
            </a:pPr>
            <a:r>
              <a:rPr lang="en">
                <a:solidFill>
                  <a:srgbClr val="00FFFF"/>
                </a:solidFill>
              </a:rPr>
              <a:t>By: Zach Delgado &amp; Dylan Zeiset</a:t>
            </a:r>
            <a:endParaRPr>
              <a:solidFill>
                <a:srgbClr val="00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par>
                                <p:cTn fill="hold" nodeType="withEffect" presetClass="emph" presetID="8" presetSubtype="0">
                                  <p:stCondLst>
                                    <p:cond delay="0"/>
                                  </p:stCondLst>
                                  <p:childTnLst>
                                    <p:animRot by="-21600000">
                                      <p:cBhvr>
                                        <p:cTn dur="1000" fill="hold"/>
                                        <p:tgtEl>
                                          <p:spTgt spid="59"/>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mph" presetID="8" presetSubtype="0">
                                  <p:stCondLst>
                                    <p:cond delay="0"/>
                                  </p:stCondLst>
                                  <p:childTnLst>
                                    <p:animRot by="-21600000">
                                      <p:cBhvr>
                                        <p:cTn dur="1000" fill="hold"/>
                                        <p:tgtEl>
                                          <p:spTgt spid="6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much we need to get started? </a:t>
            </a:r>
            <a:endParaRPr/>
          </a:p>
        </p:txBody>
      </p:sp>
      <p:sp>
        <p:nvSpPr>
          <p:cNvPr id="66" name="Shape 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solidFill>
                  <a:srgbClr val="000000"/>
                </a:solidFill>
              </a:rPr>
              <a:t>We need about $50,000 </a:t>
            </a:r>
            <a:r>
              <a:rPr lang="en">
                <a:solidFill>
                  <a:srgbClr val="000000"/>
                </a:solidFill>
              </a:rPr>
              <a:t>to</a:t>
            </a:r>
            <a:r>
              <a:rPr lang="en">
                <a:solidFill>
                  <a:srgbClr val="000000"/>
                </a:solidFill>
              </a:rPr>
              <a:t> get started. Then we could use the money to pay $25,000 to SunPower then $25,000 dollars for us to give to the </a:t>
            </a:r>
            <a:r>
              <a:rPr lang="en">
                <a:solidFill>
                  <a:srgbClr val="000000"/>
                </a:solidFill>
              </a:rPr>
              <a:t>people</a:t>
            </a:r>
            <a:r>
              <a:rPr lang="en">
                <a:solidFill>
                  <a:srgbClr val="000000"/>
                </a:solidFill>
              </a:rPr>
              <a:t>. When they get the solar panels because if they conserve energy then get payed.</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ppt_w</p:attrName>
                                        </p:attrNameLst>
                                      </p:cBhvr>
                                      <p:tavLst>
                                        <p:tav fmla="" tm="0">
                                          <p:val>
                                            <p:strVal val="0"/>
                                          </p:val>
                                        </p:tav>
                                        <p:tav fmla="" tm="100000">
                                          <p:val>
                                            <p:strVal val="#ppt_w"/>
                                          </p:val>
                                        </p:tav>
                                      </p:tavLst>
                                    </p:anim>
                                    <p:anim calcmode="lin" valueType="num">
                                      <p:cBhvr additive="base">
                                        <p:cTn dur="1000"/>
                                        <p:tgtEl>
                                          <p:spTgt spid="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ppt_w</p:attrName>
                                        </p:attrNameLst>
                                      </p:cBhvr>
                                      <p:tavLst>
                                        <p:tav fmla="" tm="0">
                                          <p:val>
                                            <p:strVal val="0"/>
                                          </p:val>
                                        </p:tav>
                                        <p:tav fmla="" tm="100000">
                                          <p:val>
                                            <p:strVal val="#ppt_w"/>
                                          </p:val>
                                        </p:tav>
                                      </p:tavLst>
                                    </p:anim>
                                    <p:anim calcmode="lin" valueType="num">
                                      <p:cBhvr additive="base">
                                        <p:cTn dur="1000"/>
                                        <p:tgtEl>
                                          <p:spTgt spid="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FFFF"/>
                </a:solidFill>
              </a:rPr>
              <a:t>What Happens without solar panels?</a:t>
            </a:r>
            <a:endParaRPr>
              <a:solidFill>
                <a:srgbClr val="00FFFF"/>
              </a:solidFill>
            </a:endParaRPr>
          </a:p>
        </p:txBody>
      </p:sp>
      <p:sp>
        <p:nvSpPr>
          <p:cNvPr id="72" name="Shape 72"/>
          <p:cNvSpPr txBox="1"/>
          <p:nvPr>
            <p:ph idx="1" type="body"/>
          </p:nvPr>
        </p:nvSpPr>
        <p:spPr>
          <a:xfrm>
            <a:off x="424500" y="910050"/>
            <a:ext cx="8520600" cy="3323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https://climate.nasa.gov/interactives/climate-time-machine</a:t>
            </a:r>
            <a:r>
              <a:rPr lang="en"/>
              <a:t> </a:t>
            </a:r>
            <a:endParaRPr/>
          </a:p>
          <a:p>
            <a:pPr indent="0" lvl="0" marL="0">
              <a:spcBef>
                <a:spcPts val="1600"/>
              </a:spcBef>
              <a:spcAft>
                <a:spcPts val="1600"/>
              </a:spcAft>
              <a:buNone/>
            </a:pPr>
            <a:r>
              <a:t/>
            </a:r>
            <a:endParaRPr/>
          </a:p>
        </p:txBody>
      </p:sp>
      <p:pic>
        <p:nvPicPr>
          <p:cNvPr id="73" name="Shape 73"/>
          <p:cNvPicPr preferRelativeResize="0"/>
          <p:nvPr/>
        </p:nvPicPr>
        <p:blipFill>
          <a:blip r:embed="rId4">
            <a:alphaModFix/>
          </a:blip>
          <a:stretch>
            <a:fillRect/>
          </a:stretch>
        </p:blipFill>
        <p:spPr>
          <a:xfrm>
            <a:off x="4092538" y="1582625"/>
            <a:ext cx="4801575" cy="2905600"/>
          </a:xfrm>
          <a:prstGeom prst="rect">
            <a:avLst/>
          </a:prstGeom>
          <a:noFill/>
          <a:ln>
            <a:noFill/>
          </a:ln>
        </p:spPr>
      </p:pic>
      <p:pic>
        <p:nvPicPr>
          <p:cNvPr id="74" name="Shape 74"/>
          <p:cNvPicPr preferRelativeResize="0"/>
          <p:nvPr/>
        </p:nvPicPr>
        <p:blipFill>
          <a:blip r:embed="rId5">
            <a:alphaModFix/>
          </a:blip>
          <a:stretch>
            <a:fillRect/>
          </a:stretch>
        </p:blipFill>
        <p:spPr>
          <a:xfrm>
            <a:off x="192075" y="1622088"/>
            <a:ext cx="3879750" cy="2826664"/>
          </a:xfrm>
          <a:prstGeom prst="rect">
            <a:avLst/>
          </a:prstGeom>
          <a:noFill/>
          <a:ln>
            <a:noFill/>
          </a:ln>
        </p:spPr>
      </p:pic>
      <p:cxnSp>
        <p:nvCxnSpPr>
          <p:cNvPr id="75" name="Shape 75"/>
          <p:cNvCxnSpPr/>
          <p:nvPr/>
        </p:nvCxnSpPr>
        <p:spPr>
          <a:xfrm>
            <a:off x="4092550" y="1656800"/>
            <a:ext cx="4760100" cy="2880900"/>
          </a:xfrm>
          <a:prstGeom prst="straightConnector1">
            <a:avLst/>
          </a:prstGeom>
          <a:noFill/>
          <a:ln cap="flat" cmpd="sng" w="9525">
            <a:solidFill>
              <a:srgbClr val="FF0000"/>
            </a:solidFill>
            <a:prstDash val="solid"/>
            <a:round/>
            <a:headEnd len="med" w="med" type="none"/>
            <a:tailEnd len="med" w="med" type="none"/>
          </a:ln>
        </p:spPr>
      </p:cxnSp>
      <p:cxnSp>
        <p:nvCxnSpPr>
          <p:cNvPr id="76" name="Shape 76"/>
          <p:cNvCxnSpPr/>
          <p:nvPr/>
        </p:nvCxnSpPr>
        <p:spPr>
          <a:xfrm flipH="1">
            <a:off x="4117150" y="1607350"/>
            <a:ext cx="4772700" cy="28686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par>
                          <p:cTn fill="hold">
                            <p:stCondLst>
                              <p:cond delay="3000"/>
                            </p:stCondLst>
                            <p:childTnLst>
                              <p:par>
                                <p:cTn fill="hold" nodeType="afterEffect" presetClass="entr" presetID="2" presetSubtype="1">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Shape 81"/>
          <p:cNvSpPr txBox="1"/>
          <p:nvPr/>
        </p:nvSpPr>
        <p:spPr>
          <a:xfrm>
            <a:off x="311700" y="1015300"/>
            <a:ext cx="8520600" cy="366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The solar panels cost about $25,000 for a little space to a big space it is $40,000.</a:t>
            </a:r>
            <a:endParaRPr sz="1800"/>
          </a:p>
        </p:txBody>
      </p:sp>
      <p:sp>
        <p:nvSpPr>
          <p:cNvPr id="82" name="Shape 82"/>
          <p:cNvSpPr txBox="1"/>
          <p:nvPr/>
        </p:nvSpPr>
        <p:spPr>
          <a:xfrm>
            <a:off x="311700" y="327100"/>
            <a:ext cx="8520600" cy="68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a:t>How much does it cost?</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ppt_w</p:attrName>
                                        </p:attrNameLst>
                                      </p:cBhvr>
                                      <p:tavLst>
                                        <p:tav fmla="" tm="0">
                                          <p:val>
                                            <p:strVal val="0"/>
                                          </p:val>
                                        </p:tav>
                                        <p:tav fmla="" tm="100000">
                                          <p:val>
                                            <p:strVal val="#ppt_w"/>
                                          </p:val>
                                        </p:tav>
                                      </p:tavLst>
                                    </p:anim>
                                    <p:anim calcmode="lin" valueType="num">
                                      <p:cBhvr additive="base">
                                        <p:cTn dur="1000"/>
                                        <p:tgtEl>
                                          <p:spTgt spid="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How it works</a:t>
            </a:r>
            <a:endParaRPr sz="3600"/>
          </a:p>
        </p:txBody>
      </p:sp>
      <p:pic>
        <p:nvPicPr>
          <p:cNvPr descr="Free vector graphic: Hut, Electrified, Solar Panels - Free Image ..." id="88" name="Shape 88"/>
          <p:cNvPicPr preferRelativeResize="0"/>
          <p:nvPr/>
        </p:nvPicPr>
        <p:blipFill>
          <a:blip r:embed="rId4">
            <a:alphaModFix/>
          </a:blip>
          <a:stretch>
            <a:fillRect/>
          </a:stretch>
        </p:blipFill>
        <p:spPr>
          <a:xfrm>
            <a:off x="118350" y="1417250"/>
            <a:ext cx="3777499" cy="3416400"/>
          </a:xfrm>
          <a:prstGeom prst="rect">
            <a:avLst/>
          </a:prstGeom>
          <a:noFill/>
          <a:ln>
            <a:noFill/>
          </a:ln>
        </p:spPr>
      </p:pic>
      <p:sp>
        <p:nvSpPr>
          <p:cNvPr id="89" name="Shape 89"/>
          <p:cNvSpPr txBox="1"/>
          <p:nvPr/>
        </p:nvSpPr>
        <p:spPr>
          <a:xfrm>
            <a:off x="4201450" y="1224050"/>
            <a:ext cx="4692600" cy="3609600"/>
          </a:xfrm>
          <a:prstGeom prst="rect">
            <a:avLst/>
          </a:prstGeom>
          <a:solidFill>
            <a:srgbClr val="CCCCCC"/>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2000"/>
              <a:t>Instead of having it in the house it should be on the driveway and then the electric would go to the electric lines and your house to use the energy that the solar panels make.</a:t>
            </a:r>
            <a:endParaRPr sz="2000"/>
          </a:p>
        </p:txBody>
      </p:sp>
      <p:sp>
        <p:nvSpPr>
          <p:cNvPr id="90" name="Shape 90"/>
          <p:cNvSpPr txBox="1"/>
          <p:nvPr/>
        </p:nvSpPr>
        <p:spPr>
          <a:xfrm>
            <a:off x="1160200" y="2084375"/>
            <a:ext cx="725100" cy="435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2000"/>
                                        <p:tgtEl>
                                          <p:spTgt spid="88"/>
                                        </p:tgtEl>
                                        <p:attrNameLst>
                                          <p:attrName>ppt_w</p:attrName>
                                        </p:attrNameLst>
                                      </p:cBhvr>
                                      <p:tavLst>
                                        <p:tav fmla="" tm="0">
                                          <p:val>
                                            <p:strVal val="0"/>
                                          </p:val>
                                        </p:tav>
                                        <p:tav fmla="" tm="100000">
                                          <p:val>
                                            <p:strVal val="#ppt_w"/>
                                          </p:val>
                                        </p:tav>
                                      </p:tavLst>
                                    </p:anim>
                                    <p:anim calcmode="lin" valueType="num">
                                      <p:cBhvr additive="base">
                                        <p:cTn dur="2000"/>
                                        <p:tgtEl>
                                          <p:spTgt spid="8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2000"/>
                                        <p:tgtEl>
                                          <p:spTgt spid="8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ppt_w</p:attrName>
                                        </p:attrNameLst>
                                      </p:cBhvr>
                                      <p:tavLst>
                                        <p:tav fmla="" tm="0">
                                          <p:val>
                                            <p:strVal val="0"/>
                                          </p:val>
                                        </p:tav>
                                        <p:tav fmla="" tm="100000">
                                          <p:val>
                                            <p:strVal val="#ppt_w"/>
                                          </p:val>
                                        </p:tav>
                                      </p:tavLst>
                                    </p:anim>
                                    <p:anim calcmode="lin" valueType="num">
                                      <p:cBhvr additive="base">
                                        <p:cTn dur="1000"/>
                                        <p:tgtEl>
                                          <p:spTgt spid="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Shape 9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1"/>
              </a:buClr>
              <a:buSzPts val="1100"/>
              <a:buFont typeface="Arial"/>
              <a:buNone/>
            </a:pPr>
            <a:r>
              <a:rPr lang="en" sz="2400">
                <a:solidFill>
                  <a:srgbClr val="FF0000"/>
                </a:solidFill>
                <a:latin typeface="Calibri"/>
                <a:ea typeface="Calibri"/>
                <a:cs typeface="Calibri"/>
                <a:sym typeface="Calibri"/>
              </a:rPr>
              <a:t>We found are solar panel company at </a:t>
            </a:r>
            <a:r>
              <a:rPr lang="en" sz="2400" u="sng">
                <a:solidFill>
                  <a:srgbClr val="FF0000"/>
                </a:solidFill>
                <a:latin typeface="Calibri"/>
                <a:ea typeface="Calibri"/>
                <a:cs typeface="Calibri"/>
                <a:sym typeface="Calibri"/>
                <a:hlinkClick r:id="rId4"/>
              </a:rPr>
              <a:t>https://www.solarpowerauthority.com/top-solar-companies/</a:t>
            </a:r>
            <a:endParaRPr sz="2400">
              <a:solidFill>
                <a:srgbClr val="FF0000"/>
              </a:solidFill>
              <a:latin typeface="Calibri"/>
              <a:ea typeface="Calibri"/>
              <a:cs typeface="Calibri"/>
              <a:sym typeface="Calibri"/>
            </a:endParaRPr>
          </a:p>
          <a:p>
            <a:pPr indent="0" lvl="0" marL="0">
              <a:spcBef>
                <a:spcPts val="0"/>
              </a:spcBef>
              <a:spcAft>
                <a:spcPts val="160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000" fill="hold"/>
                                        <p:tgtEl>
                                          <p:spTgt spid="9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